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15"/>
  </p:notesMasterIdLst>
  <p:handoutMasterIdLst>
    <p:handoutMasterId r:id="rId16"/>
  </p:handoutMasterIdLst>
  <p:sldIdLst>
    <p:sldId id="379" r:id="rId6"/>
    <p:sldId id="446" r:id="rId7"/>
    <p:sldId id="447" r:id="rId8"/>
    <p:sldId id="380" r:id="rId9"/>
    <p:sldId id="467" r:id="rId10"/>
    <p:sldId id="450" r:id="rId11"/>
    <p:sldId id="451" r:id="rId12"/>
    <p:sldId id="468" r:id="rId13"/>
    <p:sldId id="466" r:id="rId14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ED7D31"/>
    <a:srgbClr val="FF0000"/>
    <a:srgbClr val="FFC000"/>
    <a:srgbClr val="00B0F0"/>
    <a:srgbClr val="CCDD44"/>
    <a:srgbClr val="FFFFFF"/>
    <a:srgbClr val="4472C4"/>
    <a:srgbClr val="C1D72E"/>
    <a:srgbClr val="869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2364" autoAdjust="0"/>
  </p:normalViewPr>
  <p:slideViewPr>
    <p:cSldViewPr snapToGrid="0" snapToObjects="1">
      <p:cViewPr varScale="1">
        <p:scale>
          <a:sx n="106" d="100"/>
          <a:sy n="106" d="100"/>
        </p:scale>
        <p:origin x="648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6/02/2019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2/6/2019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50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6/02/2019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2808413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Informe Sprint 3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2245444" y="2395454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09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Enero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6669633" y="247543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57352"/>
              <a:ext cx="2070614" cy="1489737"/>
              <a:chOff x="1627682" y="10635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635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31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4157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Enero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2606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Iteración 3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de la Iteración</a:t>
            </a:r>
            <a:endParaRPr lang="es-CO" dirty="0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D84CDA9-49CA-4B8F-9D50-DF16C1945306}"/>
              </a:ext>
            </a:extLst>
          </p:cNvPr>
          <p:cNvGrpSpPr/>
          <p:nvPr/>
        </p:nvGrpSpPr>
        <p:grpSpPr>
          <a:xfrm>
            <a:off x="6420090" y="1175373"/>
            <a:ext cx="4381754" cy="1252855"/>
            <a:chOff x="5749291" y="3927158"/>
            <a:chExt cx="4381754" cy="1252855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2490F23E-439A-471C-9006-D56A3DB0C211}"/>
                </a:ext>
              </a:extLst>
            </p:cNvPr>
            <p:cNvSpPr/>
            <p:nvPr/>
          </p:nvSpPr>
          <p:spPr>
            <a:xfrm>
              <a:off x="6825235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135FEF4C-1B1E-42C2-A9F3-E3BBFB3CBB91}"/>
                </a:ext>
              </a:extLst>
            </p:cNvPr>
            <p:cNvSpPr txBox="1"/>
            <p:nvPr/>
          </p:nvSpPr>
          <p:spPr>
            <a:xfrm>
              <a:off x="7100922" y="4224719"/>
              <a:ext cx="2905791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Metodológico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dirty="0">
                  <a:latin typeface="Arial"/>
                  <a:cs typeface="Arial"/>
                </a:rPr>
                <a:t>Revisión de los proceso, roles y artefactos actuales de TI, alineándolos a la nueva metodología de trabajo ágil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98767178-702D-4E6C-AE2E-9131398E68EF}"/>
                </a:ext>
              </a:extLst>
            </p:cNvPr>
            <p:cNvSpPr/>
            <p:nvPr/>
          </p:nvSpPr>
          <p:spPr>
            <a:xfrm>
              <a:off x="5749291" y="3927158"/>
              <a:ext cx="1252727" cy="12527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578305" y="1269671"/>
            <a:ext cx="4273171" cy="1203960"/>
            <a:chOff x="1351788" y="4041458"/>
            <a:chExt cx="4273171" cy="1203960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Equipos</a:t>
              </a:r>
              <a:endParaRPr sz="12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Acompañamientos a células, donde se trabaja la madurez sobre marco ágil “SAFe” 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18017B02-87AB-4894-91CC-13486A703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671320"/>
              </p:ext>
            </p:extLst>
          </p:nvPr>
        </p:nvGraphicFramePr>
        <p:xfrm>
          <a:off x="1538969" y="2441153"/>
          <a:ext cx="3312507" cy="28860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12507">
                  <a:extLst>
                    <a:ext uri="{9D8B030D-6E8A-4147-A177-3AD203B41FA5}">
                      <a16:colId xmlns:a16="http://schemas.microsoft.com/office/drawing/2014/main" val="257454619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ECS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34373572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Decisor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2633478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Célula Datos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283509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Seguros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9079150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Antifraude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7949041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1019559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3932046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Seguridad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779052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SME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855115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SGID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874492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138547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Infraestructura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5731258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Reconocer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2524478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Operaciones y servicios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653645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s-CO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Proyectos Especiales </a:t>
                      </a:r>
                    </a:p>
                  </a:txBody>
                  <a:tcPr marL="85725" marR="9525" marT="9525" marB="0" anchor="ctr"/>
                </a:tc>
                <a:extLst>
                  <a:ext uri="{0D108BD9-81ED-4DB2-BD59-A6C34878D82A}">
                    <a16:rowId xmlns:a16="http://schemas.microsoft.com/office/drawing/2014/main" val="1611593633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992765D2-935E-4605-AC10-8DEBD0828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256983"/>
              </p:ext>
            </p:extLst>
          </p:nvPr>
        </p:nvGraphicFramePr>
        <p:xfrm>
          <a:off x="7496034" y="2471364"/>
          <a:ext cx="3305810" cy="1154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05810">
                  <a:extLst>
                    <a:ext uri="{9D8B030D-6E8A-4147-A177-3AD203B41FA5}">
                      <a16:colId xmlns:a16="http://schemas.microsoft.com/office/drawing/2014/main" val="26711881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System Architect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65838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Dev Team</a:t>
                      </a:r>
                      <a:endParaRPr lang="es-CO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74700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Bussiness</a:t>
                      </a:r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Owner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17606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</a:t>
                      </a:r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Planning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36429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Iteration</a:t>
                      </a:r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s-CO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Review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90480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Inspect</a:t>
                      </a:r>
                      <a:r>
                        <a:rPr lang="es-CO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</a:t>
                      </a:r>
                      <a:r>
                        <a:rPr lang="es-CO" sz="12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26402464"/>
                  </a:ext>
                </a:extLst>
              </a:tr>
            </a:tbl>
          </a:graphicData>
        </a:graphic>
      </p:graphicFrame>
      <p:grpSp>
        <p:nvGrpSpPr>
          <p:cNvPr id="24" name="Grupo 23">
            <a:extLst>
              <a:ext uri="{FF2B5EF4-FFF2-40B4-BE49-F238E27FC236}">
                <a16:creationId xmlns:a16="http://schemas.microsoft.com/office/drawing/2014/main" id="{36D4ABB1-336B-4CC2-9169-64EB097D6560}"/>
              </a:ext>
            </a:extLst>
          </p:cNvPr>
          <p:cNvGrpSpPr/>
          <p:nvPr/>
        </p:nvGrpSpPr>
        <p:grpSpPr>
          <a:xfrm>
            <a:off x="6475687" y="3910438"/>
            <a:ext cx="4326157" cy="1269364"/>
            <a:chOff x="1345310" y="2200303"/>
            <a:chExt cx="4240148" cy="1146401"/>
          </a:xfrm>
        </p:grpSpPr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A66224BD-143F-4E39-8BED-FF7C286B9FF8}"/>
                </a:ext>
              </a:extLst>
            </p:cNvPr>
            <p:cNvSpPr/>
            <p:nvPr/>
          </p:nvSpPr>
          <p:spPr>
            <a:xfrm>
              <a:off x="2278379" y="2200303"/>
              <a:ext cx="3307079" cy="1078388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FE01BC60-C162-4948-94B4-A1759EACD402}"/>
                </a:ext>
              </a:extLst>
            </p:cNvPr>
            <p:cNvSpPr txBox="1"/>
            <p:nvPr/>
          </p:nvSpPr>
          <p:spPr>
            <a:xfrm>
              <a:off x="2631840" y="2418123"/>
              <a:ext cx="2830436" cy="67365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Arial"/>
                  <a:cs typeface="Arial"/>
                </a:rPr>
                <a:t>Formación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Talleres que fortalecerán los conocimientos y unifica los  conceptos de principios agiles, marcos de trabajo.</a:t>
              </a:r>
              <a:endParaRPr sz="1200" dirty="0">
                <a:latin typeface="Arial"/>
                <a:cs typeface="Arial"/>
              </a:endParaRPr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366C8AC-E351-4222-B0AC-6F4DCF050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310" y="2268315"/>
              <a:ext cx="1191335" cy="1078389"/>
            </a:xfrm>
            <a:prstGeom prst="rect">
              <a:avLst/>
            </a:prstGeom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A0FFCCE3-0D81-4095-8C2B-158BAA883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469" y="5134823"/>
            <a:ext cx="3381375" cy="8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roceso alternativo 43"/>
          <p:cNvSpPr/>
          <p:nvPr/>
        </p:nvSpPr>
        <p:spPr>
          <a:xfrm>
            <a:off x="10296443" y="5067139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0-59%</a:t>
            </a:r>
          </a:p>
        </p:txBody>
      </p:sp>
      <p:sp>
        <p:nvSpPr>
          <p:cNvPr id="45" name="Proceso alternativo 44"/>
          <p:cNvSpPr/>
          <p:nvPr/>
        </p:nvSpPr>
        <p:spPr>
          <a:xfrm>
            <a:off x="10296443" y="5425836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60-79%</a:t>
            </a:r>
          </a:p>
        </p:txBody>
      </p:sp>
      <p:sp>
        <p:nvSpPr>
          <p:cNvPr id="46" name="Proceso alternativo 45"/>
          <p:cNvSpPr/>
          <p:nvPr/>
        </p:nvSpPr>
        <p:spPr>
          <a:xfrm>
            <a:off x="10296443" y="5784533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80-100%</a:t>
            </a:r>
          </a:p>
        </p:txBody>
      </p:sp>
      <p:sp>
        <p:nvSpPr>
          <p:cNvPr id="17" name="Proceso alternativo 16"/>
          <p:cNvSpPr/>
          <p:nvPr/>
        </p:nvSpPr>
        <p:spPr>
          <a:xfrm>
            <a:off x="7935849" y="1154028"/>
            <a:ext cx="1262461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64%</a:t>
            </a:r>
          </a:p>
        </p:txBody>
      </p:sp>
      <p:sp>
        <p:nvSpPr>
          <p:cNvPr id="22" name="Proceso alternativo 21"/>
          <p:cNvSpPr/>
          <p:nvPr/>
        </p:nvSpPr>
        <p:spPr>
          <a:xfrm>
            <a:off x="7935849" y="1475258"/>
            <a:ext cx="1531793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69%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7217938" y="1072935"/>
            <a:ext cx="53732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ECS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6850084" y="1421848"/>
            <a:ext cx="90601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Decisor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6126317" y="1766507"/>
            <a:ext cx="162894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Célula Datos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1" name="Proceso alternativo 30"/>
          <p:cNvSpPr/>
          <p:nvPr/>
        </p:nvSpPr>
        <p:spPr>
          <a:xfrm>
            <a:off x="7935850" y="1793452"/>
            <a:ext cx="1886540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75%</a:t>
            </a:r>
          </a:p>
        </p:txBody>
      </p:sp>
      <p:sp>
        <p:nvSpPr>
          <p:cNvPr id="32" name="Proceso alternativo 31"/>
          <p:cNvSpPr/>
          <p:nvPr/>
        </p:nvSpPr>
        <p:spPr>
          <a:xfrm>
            <a:off x="7935849" y="2120086"/>
            <a:ext cx="1932013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34" name="Proceso alternativo 33"/>
          <p:cNvSpPr/>
          <p:nvPr/>
        </p:nvSpPr>
        <p:spPr>
          <a:xfrm>
            <a:off x="7935849" y="2751737"/>
            <a:ext cx="1531789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69%</a:t>
            </a:r>
          </a:p>
        </p:txBody>
      </p:sp>
      <p:sp>
        <p:nvSpPr>
          <p:cNvPr id="35" name="Proceso alternativo 34"/>
          <p:cNvSpPr/>
          <p:nvPr/>
        </p:nvSpPr>
        <p:spPr>
          <a:xfrm>
            <a:off x="7935850" y="3071347"/>
            <a:ext cx="749950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49%</a:t>
            </a:r>
          </a:p>
        </p:txBody>
      </p:sp>
      <p:sp>
        <p:nvSpPr>
          <p:cNvPr id="36" name="Proceso alternativo 35"/>
          <p:cNvSpPr/>
          <p:nvPr/>
        </p:nvSpPr>
        <p:spPr>
          <a:xfrm>
            <a:off x="7935850" y="3401239"/>
            <a:ext cx="1192577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58%</a:t>
            </a:r>
          </a:p>
        </p:txBody>
      </p:sp>
      <p:sp>
        <p:nvSpPr>
          <p:cNvPr id="39" name="Proceso alternativo 38"/>
          <p:cNvSpPr/>
          <p:nvPr/>
        </p:nvSpPr>
        <p:spPr>
          <a:xfrm>
            <a:off x="7935848" y="3797952"/>
            <a:ext cx="587586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31%</a:t>
            </a:r>
          </a:p>
        </p:txBody>
      </p:sp>
      <p:sp>
        <p:nvSpPr>
          <p:cNvPr id="40" name="Proceso alternativo 39"/>
          <p:cNvSpPr/>
          <p:nvPr/>
        </p:nvSpPr>
        <p:spPr>
          <a:xfrm>
            <a:off x="7935850" y="4126021"/>
            <a:ext cx="1192578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58%</a:t>
            </a:r>
          </a:p>
        </p:txBody>
      </p:sp>
      <p:sp>
        <p:nvSpPr>
          <p:cNvPr id="41" name="Proceso alternativo 40"/>
          <p:cNvSpPr/>
          <p:nvPr/>
        </p:nvSpPr>
        <p:spPr>
          <a:xfrm>
            <a:off x="7951437" y="2433353"/>
            <a:ext cx="1756257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42" name="Proceso alternativo 41"/>
          <p:cNvSpPr/>
          <p:nvPr/>
        </p:nvSpPr>
        <p:spPr>
          <a:xfrm>
            <a:off x="7935850" y="5102838"/>
            <a:ext cx="402650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0%</a:t>
            </a:r>
          </a:p>
        </p:txBody>
      </p:sp>
      <p:sp>
        <p:nvSpPr>
          <p:cNvPr id="43" name="Proceso alternativo 42"/>
          <p:cNvSpPr/>
          <p:nvPr/>
        </p:nvSpPr>
        <p:spPr>
          <a:xfrm>
            <a:off x="7935849" y="4776884"/>
            <a:ext cx="587585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32%</a:t>
            </a:r>
          </a:p>
        </p:txBody>
      </p:sp>
      <p:sp>
        <p:nvSpPr>
          <p:cNvPr id="52" name="Proceso alternativo 51"/>
          <p:cNvSpPr/>
          <p:nvPr/>
        </p:nvSpPr>
        <p:spPr>
          <a:xfrm>
            <a:off x="7935847" y="5403728"/>
            <a:ext cx="402650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0%</a:t>
            </a:r>
          </a:p>
        </p:txBody>
      </p:sp>
      <p:cxnSp>
        <p:nvCxnSpPr>
          <p:cNvPr id="54" name="Conector recto 53"/>
          <p:cNvCxnSpPr>
            <a:cxnSpLocks/>
          </p:cNvCxnSpPr>
          <p:nvPr/>
        </p:nvCxnSpPr>
        <p:spPr>
          <a:xfrm>
            <a:off x="7877454" y="1080331"/>
            <a:ext cx="0" cy="5407932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6790092" y="2094799"/>
            <a:ext cx="95647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Seguros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6525441" y="2699641"/>
            <a:ext cx="12298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Antifraude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7369058" y="3015901"/>
            <a:ext cx="38183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7041674" y="3323380"/>
            <a:ext cx="71442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Score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6204996" y="3732578"/>
            <a:ext cx="155110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Seguridad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7166642" y="4101536"/>
            <a:ext cx="58862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7080593" y="4465416"/>
            <a:ext cx="66236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SGID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7205822" y="4817407"/>
            <a:ext cx="52931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Bus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6130525" y="5172928"/>
            <a:ext cx="162474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Infraestructura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6551034" y="5479800"/>
            <a:ext cx="118622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Reconocer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0" name="Título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Estado Actual Células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1511849" y="1935784"/>
            <a:ext cx="2148114" cy="2591947"/>
            <a:chOff x="783772" y="2193439"/>
            <a:chExt cx="2148114" cy="2591947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AE501A58-EC1F-46C8-A31F-0ED577D9EEA6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D9396DF0-2B37-470F-8882-75A79B4FFC26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77543D11-6A54-4B1E-B3FE-3166254005C1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E5CCA02-1EAE-4F37-B5D4-6A2AC3181134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875FBAA-41B4-4C6C-BD42-B8C3BFD83242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958D1FA4-3EE6-4A16-95B1-2CA6556358D7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CA34E10E-99B5-4922-8FC3-F489C27E3532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13">
                <a:extLst>
                  <a:ext uri="{FF2B5EF4-FFF2-40B4-BE49-F238E27FC236}">
                    <a16:creationId xmlns:a16="http://schemas.microsoft.com/office/drawing/2014/main" id="{1F3C4F15-DAA2-484A-A4D8-1709C1BE849D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14">
                <a:extLst>
                  <a:ext uri="{FF2B5EF4-FFF2-40B4-BE49-F238E27FC236}">
                    <a16:creationId xmlns:a16="http://schemas.microsoft.com/office/drawing/2014/main" id="{8EC44CFC-FD49-4BFE-AB2D-8543D2F54E25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15">
                <a:extLst>
                  <a:ext uri="{FF2B5EF4-FFF2-40B4-BE49-F238E27FC236}">
                    <a16:creationId xmlns:a16="http://schemas.microsoft.com/office/drawing/2014/main" id="{6FCD5020-4087-416E-A26D-3CB54E7128CB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16">
                <a:extLst>
                  <a:ext uri="{FF2B5EF4-FFF2-40B4-BE49-F238E27FC236}">
                    <a16:creationId xmlns:a16="http://schemas.microsoft.com/office/drawing/2014/main" id="{D6305DE4-C4E2-4761-9777-D51E2D39915D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17">
                <a:extLst>
                  <a:ext uri="{FF2B5EF4-FFF2-40B4-BE49-F238E27FC236}">
                    <a16:creationId xmlns:a16="http://schemas.microsoft.com/office/drawing/2014/main" id="{D43A29B5-BF61-48E6-BF21-660AFA8CC655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18">
                <a:extLst>
                  <a:ext uri="{FF2B5EF4-FFF2-40B4-BE49-F238E27FC236}">
                    <a16:creationId xmlns:a16="http://schemas.microsoft.com/office/drawing/2014/main" id="{75892C78-ABEC-4FB7-8A40-14ECAC5572AB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19">
                <a:extLst>
                  <a:ext uri="{FF2B5EF4-FFF2-40B4-BE49-F238E27FC236}">
                    <a16:creationId xmlns:a16="http://schemas.microsoft.com/office/drawing/2014/main" id="{E0F79342-3B3E-4D5F-8B6D-3CCEDA4EB932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20">
                <a:extLst>
                  <a:ext uri="{FF2B5EF4-FFF2-40B4-BE49-F238E27FC236}">
                    <a16:creationId xmlns:a16="http://schemas.microsoft.com/office/drawing/2014/main" id="{5DFE1009-6558-4846-BBE3-B5CC2B8B4FD7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21">
                <a:extLst>
                  <a:ext uri="{FF2B5EF4-FFF2-40B4-BE49-F238E27FC236}">
                    <a16:creationId xmlns:a16="http://schemas.microsoft.com/office/drawing/2014/main" id="{C586112F-9683-4FF1-8474-72BA2DCB2C7E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22">
                <a:extLst>
                  <a:ext uri="{FF2B5EF4-FFF2-40B4-BE49-F238E27FC236}">
                    <a16:creationId xmlns:a16="http://schemas.microsoft.com/office/drawing/2014/main" id="{29F3CB60-B8C5-4CA6-9D9D-DFBD7C09785C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23">
                <a:extLst>
                  <a:ext uri="{FF2B5EF4-FFF2-40B4-BE49-F238E27FC236}">
                    <a16:creationId xmlns:a16="http://schemas.microsoft.com/office/drawing/2014/main" id="{29551A81-A7BB-4D3B-B97C-170FB8D8135D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24">
                <a:extLst>
                  <a:ext uri="{FF2B5EF4-FFF2-40B4-BE49-F238E27FC236}">
                    <a16:creationId xmlns:a16="http://schemas.microsoft.com/office/drawing/2014/main" id="{321FE947-FAE1-45ED-930D-BE47867301C6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25">
                <a:extLst>
                  <a:ext uri="{FF2B5EF4-FFF2-40B4-BE49-F238E27FC236}">
                    <a16:creationId xmlns:a16="http://schemas.microsoft.com/office/drawing/2014/main" id="{EFE5FEA1-9EA1-4055-8D93-51C6E8DB02B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26">
                <a:extLst>
                  <a:ext uri="{FF2B5EF4-FFF2-40B4-BE49-F238E27FC236}">
                    <a16:creationId xmlns:a16="http://schemas.microsoft.com/office/drawing/2014/main" id="{341205A1-6D23-4FE6-B9B7-C1D5B5CF218C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27">
                <a:extLst>
                  <a:ext uri="{FF2B5EF4-FFF2-40B4-BE49-F238E27FC236}">
                    <a16:creationId xmlns:a16="http://schemas.microsoft.com/office/drawing/2014/main" id="{FDDAB355-911A-4A5B-BA2F-B7098255B097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object 28">
                <a:extLst>
                  <a:ext uri="{FF2B5EF4-FFF2-40B4-BE49-F238E27FC236}">
                    <a16:creationId xmlns:a16="http://schemas.microsoft.com/office/drawing/2014/main" id="{E6654C8D-C24A-41BE-AE05-EE536C1E030B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6" name="object 29">
                <a:extLst>
                  <a:ext uri="{FF2B5EF4-FFF2-40B4-BE49-F238E27FC236}">
                    <a16:creationId xmlns:a16="http://schemas.microsoft.com/office/drawing/2014/main" id="{BA9D7F71-76B4-4AAE-940E-A1B6CC0AA7EB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7" name="object 30">
                <a:extLst>
                  <a:ext uri="{FF2B5EF4-FFF2-40B4-BE49-F238E27FC236}">
                    <a16:creationId xmlns:a16="http://schemas.microsoft.com/office/drawing/2014/main" id="{5D46B3C4-C88D-416D-B81A-ECCF3CE2F494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8" name="object 31">
                <a:extLst>
                  <a:ext uri="{FF2B5EF4-FFF2-40B4-BE49-F238E27FC236}">
                    <a16:creationId xmlns:a16="http://schemas.microsoft.com/office/drawing/2014/main" id="{E57A1794-4F3A-4B85-A37F-CB45720E725E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36083E75-EE90-4D37-8461-574503B0831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33">
                <a:extLst>
                  <a:ext uri="{FF2B5EF4-FFF2-40B4-BE49-F238E27FC236}">
                    <a16:creationId xmlns:a16="http://schemas.microsoft.com/office/drawing/2014/main" id="{E16C7C2B-DA6C-4BA1-880D-E227DCE8CAB4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34">
                <a:extLst>
                  <a:ext uri="{FF2B5EF4-FFF2-40B4-BE49-F238E27FC236}">
                    <a16:creationId xmlns:a16="http://schemas.microsoft.com/office/drawing/2014/main" id="{18E0ED51-000C-404B-BCF3-F32B41D5CC4A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35">
                <a:extLst>
                  <a:ext uri="{FF2B5EF4-FFF2-40B4-BE49-F238E27FC236}">
                    <a16:creationId xmlns:a16="http://schemas.microsoft.com/office/drawing/2014/main" id="{3454F6EB-67D2-4F9A-9E25-6CFD2D6338B7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36">
                <a:extLst>
                  <a:ext uri="{FF2B5EF4-FFF2-40B4-BE49-F238E27FC236}">
                    <a16:creationId xmlns:a16="http://schemas.microsoft.com/office/drawing/2014/main" id="{0D21F3B4-2893-4154-91AA-C1A4DAF9EF3D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37">
                <a:extLst>
                  <a:ext uri="{FF2B5EF4-FFF2-40B4-BE49-F238E27FC236}">
                    <a16:creationId xmlns:a16="http://schemas.microsoft.com/office/drawing/2014/main" id="{23A986A2-E8A0-4109-A07B-5B2753311918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38">
                <a:extLst>
                  <a:ext uri="{FF2B5EF4-FFF2-40B4-BE49-F238E27FC236}">
                    <a16:creationId xmlns:a16="http://schemas.microsoft.com/office/drawing/2014/main" id="{8B850009-3829-4677-B3E0-B1FFEE91100D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39">
                <a:extLst>
                  <a:ext uri="{FF2B5EF4-FFF2-40B4-BE49-F238E27FC236}">
                    <a16:creationId xmlns:a16="http://schemas.microsoft.com/office/drawing/2014/main" id="{2D5151B2-001F-4906-AD56-791CBE2466F1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40">
                <a:extLst>
                  <a:ext uri="{FF2B5EF4-FFF2-40B4-BE49-F238E27FC236}">
                    <a16:creationId xmlns:a16="http://schemas.microsoft.com/office/drawing/2014/main" id="{9D72FFF5-762A-4F81-AAC7-74313B7C52B5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41">
                <a:extLst>
                  <a:ext uri="{FF2B5EF4-FFF2-40B4-BE49-F238E27FC236}">
                    <a16:creationId xmlns:a16="http://schemas.microsoft.com/office/drawing/2014/main" id="{D299EB98-8666-4FB7-A5C6-5E43FEBE8722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42">
                <a:extLst>
                  <a:ext uri="{FF2B5EF4-FFF2-40B4-BE49-F238E27FC236}">
                    <a16:creationId xmlns:a16="http://schemas.microsoft.com/office/drawing/2014/main" id="{714AB2D2-B96E-45E8-BB80-70C8EE371DD9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E388DCE9-C8AD-4A07-8A6D-DD38D0D5B1E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3200" b="1" dirty="0"/>
                  <a:t>50%</a:t>
                </a:r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1311691" y="4323721"/>
              <a:ext cx="1186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General</a:t>
              </a:r>
              <a:endParaRPr lang="es-CO" sz="2400" b="1" dirty="0"/>
            </a:p>
          </p:txBody>
        </p:sp>
      </p:grp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68B38C6F-4641-44EB-AB00-388EFE9282A0}"/>
              </a:ext>
            </a:extLst>
          </p:cNvPr>
          <p:cNvSpPr/>
          <p:nvPr/>
        </p:nvSpPr>
        <p:spPr>
          <a:xfrm>
            <a:off x="5401904" y="2403345"/>
            <a:ext cx="247555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Operaciones y Servicios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2" name="Proceso alternativo 40">
            <a:extLst>
              <a:ext uri="{FF2B5EF4-FFF2-40B4-BE49-F238E27FC236}">
                <a16:creationId xmlns:a16="http://schemas.microsoft.com/office/drawing/2014/main" id="{98E298E8-15C5-4A6E-9D64-04EDC153A911}"/>
              </a:ext>
            </a:extLst>
          </p:cNvPr>
          <p:cNvSpPr/>
          <p:nvPr/>
        </p:nvSpPr>
        <p:spPr>
          <a:xfrm>
            <a:off x="7948857" y="4437661"/>
            <a:ext cx="1873533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75%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D8FB98C2-B60B-443E-A38A-7AE746B235BD}"/>
              </a:ext>
            </a:extLst>
          </p:cNvPr>
          <p:cNvSpPr/>
          <p:nvPr/>
        </p:nvSpPr>
        <p:spPr>
          <a:xfrm>
            <a:off x="5516639" y="5834784"/>
            <a:ext cx="221682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Proyectos Especiales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4" name="Proceso alternativo 42">
            <a:extLst>
              <a:ext uri="{FF2B5EF4-FFF2-40B4-BE49-F238E27FC236}">
                <a16:creationId xmlns:a16="http://schemas.microsoft.com/office/drawing/2014/main" id="{E564F5CE-CF8A-4710-BB64-DA4509DFEEA8}"/>
              </a:ext>
            </a:extLst>
          </p:cNvPr>
          <p:cNvSpPr/>
          <p:nvPr/>
        </p:nvSpPr>
        <p:spPr>
          <a:xfrm>
            <a:off x="7944553" y="5816081"/>
            <a:ext cx="674345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47%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3FB4EC3D-1449-4F7F-9487-EAED91B94096}"/>
              </a:ext>
            </a:extLst>
          </p:cNvPr>
          <p:cNvSpPr/>
          <p:nvPr/>
        </p:nvSpPr>
        <p:spPr>
          <a:xfrm>
            <a:off x="4983419" y="6149709"/>
            <a:ext cx="277268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 err="1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Operalización</a:t>
            </a:r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de procesos 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6" name="Proceso alternativo 42">
            <a:extLst>
              <a:ext uri="{FF2B5EF4-FFF2-40B4-BE49-F238E27FC236}">
                <a16:creationId xmlns:a16="http://schemas.microsoft.com/office/drawing/2014/main" id="{E025C76A-0CDD-45D2-8E8C-D245D3713E92}"/>
              </a:ext>
            </a:extLst>
          </p:cNvPr>
          <p:cNvSpPr/>
          <p:nvPr/>
        </p:nvSpPr>
        <p:spPr>
          <a:xfrm>
            <a:off x="7951437" y="6198099"/>
            <a:ext cx="587585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33%</a:t>
            </a:r>
          </a:p>
        </p:txBody>
      </p:sp>
    </p:spTree>
    <p:extLst>
      <p:ext uri="{BB962C8B-B14F-4D97-AF65-F5344CB8AC3E}">
        <p14:creationId xmlns:p14="http://schemas.microsoft.com/office/powerpoint/2010/main" val="5178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732C6-2C4A-4D83-82E3-EDEA2F283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59B0A7-1AFA-4281-A0FE-104BE903C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293" y="986246"/>
            <a:ext cx="10449019" cy="51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45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Estado Actual Células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98EDE5-7738-44C5-9CFE-67A0A80FD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49" t="2591" r="11114" b="2591"/>
          <a:stretch/>
        </p:blipFill>
        <p:spPr>
          <a:xfrm>
            <a:off x="6231147" y="1183740"/>
            <a:ext cx="5960853" cy="44905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786C88A-4A07-426F-84FC-BC934322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86" y="2009868"/>
            <a:ext cx="5731714" cy="304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Progreso Células 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618F50-3E0E-4C42-8740-82D2093E0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84" y="1077362"/>
            <a:ext cx="9939501" cy="49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9C847-0916-4BA2-B046-B5FB4BC6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F3E386-AD6E-4675-AE35-E46A84234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28" t="1419" r="14599" b="26013"/>
          <a:stretch/>
        </p:blipFill>
        <p:spPr>
          <a:xfrm>
            <a:off x="849185" y="1131683"/>
            <a:ext cx="5494893" cy="471685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14DF38-2CA5-47D5-BC07-87C1701B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73" y="3649808"/>
            <a:ext cx="5743575" cy="7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26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Props1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2F58588-576D-46D5-80D6-8A24D7A02F27}">
  <ds:schemaRefs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4bffbd67-204f-4941-9f8d-5e376a982f9f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20217</TotalTime>
  <Words>186</Words>
  <Application>Microsoft Office PowerPoint</Application>
  <PresentationFormat>Panorámica</PresentationFormat>
  <Paragraphs>81</Paragraphs>
  <Slides>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8" baseType="lpstr">
      <vt:lpstr>ＭＳ Ｐゴシック</vt:lpstr>
      <vt:lpstr>Arial</vt:lpstr>
      <vt:lpstr>Arial Narrow</vt:lpstr>
      <vt:lpstr>Calibri</vt:lpstr>
      <vt:lpstr>Calibri Light</vt:lpstr>
      <vt:lpstr>Dax</vt:lpstr>
      <vt:lpstr>Leelawadee</vt:lpstr>
      <vt:lpstr>Tahoma</vt:lpstr>
      <vt:lpstr>Tema de Office</vt:lpstr>
      <vt:lpstr>Presentación de PowerPoint</vt:lpstr>
      <vt:lpstr>Presentación de PowerPoint</vt:lpstr>
      <vt:lpstr>Objetivos de la Iteración</vt:lpstr>
      <vt:lpstr> Estado Actual Células</vt:lpstr>
      <vt:lpstr>Presentación de PowerPoint</vt:lpstr>
      <vt:lpstr> Estado Actual Células</vt:lpstr>
      <vt:lpstr> Progreso Células 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Ome, Erwin</cp:lastModifiedBy>
  <cp:revision>539</cp:revision>
  <cp:lastPrinted>2018-05-14T12:53:52Z</cp:lastPrinted>
  <dcterms:created xsi:type="dcterms:W3CDTF">2017-11-17T14:24:31Z</dcterms:created>
  <dcterms:modified xsi:type="dcterms:W3CDTF">2019-02-07T18:45:35Z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